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9" r:id="rId1"/>
  </p:sldMasterIdLst>
  <p:sldIdLst>
    <p:sldId id="256" r:id="rId2"/>
    <p:sldId id="259" r:id="rId3"/>
    <p:sldId id="261" r:id="rId4"/>
    <p:sldId id="262" r:id="rId5"/>
    <p:sldId id="257" r:id="rId6"/>
    <p:sldId id="263" r:id="rId7"/>
    <p:sldId id="266" r:id="rId8"/>
    <p:sldId id="264" r:id="rId9"/>
    <p:sldId id="260"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p:restoredTop sz="94709"/>
  </p:normalViewPr>
  <p:slideViewPr>
    <p:cSldViewPr snapToGrid="0" snapToObjects="1">
      <p:cViewPr varScale="1">
        <p:scale>
          <a:sx n="92" d="100"/>
          <a:sy n="92" d="100"/>
        </p:scale>
        <p:origin x="3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5/14/17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4602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5/14/17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0476518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5/14/17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1270760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5/14/17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1434330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5/14/17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594356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9B482E8-6E0E-1B4F-B1FD-C69DB9E858D9}" type="datetimeFigureOut">
              <a:rPr lang="en-US" smtClean="0"/>
              <a:pPr/>
              <a:t>5/14/17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180969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9B482E8-6E0E-1B4F-B1FD-C69DB9E858D9}" type="datetimeFigureOut">
              <a:rPr lang="en-US" smtClean="0"/>
              <a:pPr/>
              <a:t>5/14/17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1764938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5/14/17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3415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5/14/17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9539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5/14/17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6248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5/14/17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786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5/14/17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90694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5/14/17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5775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5/14/17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51713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818C68F-D26B-8F47-958C-23B49CF8A634}" type="datetimeFigureOut">
              <a:rPr lang="en-US" smtClean="0"/>
              <a:pPr/>
              <a:t>5/14/17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88942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5/14/17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6250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5/14/17</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16479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09B482E8-6E0E-1B4F-B1FD-C69DB9E858D9}" type="datetimeFigureOut">
              <a:rPr lang="en-US" smtClean="0"/>
              <a:pPr/>
              <a:t>5/14/17</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97740312"/>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 id="2147483811" r:id="rId12"/>
    <p:sldLayoutId id="2147483812" r:id="rId13"/>
    <p:sldLayoutId id="2147483813" r:id="rId14"/>
    <p:sldLayoutId id="2147483814" r:id="rId15"/>
    <p:sldLayoutId id="2147483815" r:id="rId16"/>
    <p:sldLayoutId id="2147483816" r:id="rId17"/>
  </p:sldLayoutIdLst>
  <p:hf sldNum="0"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5.png"/><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012" y="720437"/>
            <a:ext cx="8689976" cy="3089562"/>
          </a:xfrm>
        </p:spPr>
        <p:txBody>
          <a:bodyPr>
            <a:normAutofit fontScale="90000"/>
          </a:bodyPr>
          <a:lstStyle/>
          <a:p>
            <a:r>
              <a:rPr lang="en-US" smtClean="0"/>
              <a:t/>
            </a:r>
            <a:br>
              <a:rPr lang="en-US" smtClean="0"/>
            </a:br>
            <a:r>
              <a:rPr lang="en-US"/>
              <a:t/>
            </a:r>
            <a:br>
              <a:rPr lang="en-US"/>
            </a:br>
            <a:r>
              <a:rPr lang="en-US" smtClean="0"/>
              <a:t/>
            </a:r>
            <a:br>
              <a:rPr lang="en-US" smtClean="0"/>
            </a:br>
            <a:r>
              <a:rPr lang="en-US" smtClean="0"/>
              <a:t>Rectus </a:t>
            </a:r>
            <a:r>
              <a:rPr lang="en-US"/>
              <a:t>Extraocular Muscle Size and Pulley Location in Concomitant and Pattern Exotropia </a:t>
            </a:r>
            <a:r>
              <a:rPr lang="en-US"/>
              <a:t/>
            </a:r>
            <a:br>
              <a:rPr lang="en-US"/>
            </a:br>
            <a:endParaRPr lang="en-US" dirty="0"/>
          </a:p>
        </p:txBody>
      </p:sp>
      <p:sp>
        <p:nvSpPr>
          <p:cNvPr id="3" name="Subtitle 2"/>
          <p:cNvSpPr>
            <a:spLocks noGrp="1"/>
          </p:cNvSpPr>
          <p:nvPr>
            <p:ph type="subTitle" idx="1"/>
          </p:nvPr>
        </p:nvSpPr>
        <p:spPr/>
        <p:txBody>
          <a:bodyPr/>
          <a:lstStyle/>
          <a:p>
            <a:r>
              <a:rPr lang="en-US" dirty="0" err="1"/>
              <a:t>Hao</a:t>
            </a:r>
            <a:r>
              <a:rPr lang="en-US" dirty="0"/>
              <a:t>, </a:t>
            </a:r>
            <a:r>
              <a:rPr lang="en-US" dirty="0" err="1"/>
              <a:t>Rui</a:t>
            </a:r>
            <a:r>
              <a:rPr lang="en-US" dirty="0"/>
              <a:t>, et al. "Rectus extraocular muscle size and pulley location in concomitant and pattern exotropia." </a:t>
            </a:r>
            <a:r>
              <a:rPr lang="en-US" i="1" dirty="0"/>
              <a:t>Ophthalmology</a:t>
            </a:r>
            <a:r>
              <a:rPr lang="en-US" dirty="0"/>
              <a:t> 123.9 (2016): 2004-2012.</a:t>
            </a:r>
            <a:endParaRPr lang="en-US" dirty="0"/>
          </a:p>
        </p:txBody>
      </p:sp>
    </p:spTree>
    <p:extLst>
      <p:ext uri="{BB962C8B-B14F-4D97-AF65-F5344CB8AC3E}">
        <p14:creationId xmlns:p14="http://schemas.microsoft.com/office/powerpoint/2010/main" val="17643589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63919"/>
          </a:xfrm>
        </p:spPr>
        <p:txBody>
          <a:bodyPr/>
          <a:lstStyle/>
          <a:p>
            <a:r>
              <a:rPr lang="en-US" smtClean="0"/>
              <a:t>conclusions</a:t>
            </a:r>
            <a:endParaRPr lang="en-US"/>
          </a:p>
        </p:txBody>
      </p:sp>
      <p:sp>
        <p:nvSpPr>
          <p:cNvPr id="3" name="Content Placeholder 2"/>
          <p:cNvSpPr>
            <a:spLocks noGrp="1"/>
          </p:cNvSpPr>
          <p:nvPr>
            <p:ph sz="quarter" idx="13"/>
          </p:nvPr>
        </p:nvSpPr>
        <p:spPr>
          <a:xfrm>
            <a:off x="913774" y="1482436"/>
            <a:ext cx="10363826" cy="4308763"/>
          </a:xfrm>
        </p:spPr>
        <p:txBody>
          <a:bodyPr/>
          <a:lstStyle/>
          <a:p>
            <a:r>
              <a:rPr lang="en-US" dirty="0"/>
              <a:t>Abnormal rectus pulley locations may explain why some cases of pattern strabismus respond poorly to oblique EOM surgery. </a:t>
            </a:r>
            <a:endParaRPr lang="en-US" dirty="0" smtClean="0"/>
          </a:p>
          <a:p>
            <a:r>
              <a:rPr lang="en-US" dirty="0"/>
              <a:t>displacement of rectus pulleys perpendicular to their planes of action by only a few millimeters may increase the risk of strabismus by altering EOM pulling directions sufficiently to exceed compensatory capabilities of fusional </a:t>
            </a:r>
            <a:r>
              <a:rPr lang="en-US" dirty="0" err="1"/>
              <a:t>vergence</a:t>
            </a:r>
            <a:endParaRPr lang="en-US" dirty="0"/>
          </a:p>
          <a:p>
            <a:endParaRPr lang="en-US" dirty="0"/>
          </a:p>
        </p:txBody>
      </p:sp>
    </p:spTree>
    <p:extLst>
      <p:ext uri="{BB962C8B-B14F-4D97-AF65-F5344CB8AC3E}">
        <p14:creationId xmlns:p14="http://schemas.microsoft.com/office/powerpoint/2010/main" val="606325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13774" y="1233056"/>
            <a:ext cx="10363826" cy="4558144"/>
          </a:xfrm>
        </p:spPr>
        <p:txBody>
          <a:bodyPr/>
          <a:lstStyle/>
          <a:p>
            <a:r>
              <a:rPr lang="en-US" b="1" u="sng" dirty="0"/>
              <a:t>Purpose: </a:t>
            </a:r>
            <a:r>
              <a:rPr lang="en-US" dirty="0"/>
              <a:t>To determine whether rectus extraocular muscle (EOM) sizes and pulley locations contribute to exotropia, we used magnetic resonance imaging (MRI) to measure these factors in normal control participants and in patients with concomitant and pattern exotropia. </a:t>
            </a:r>
            <a:endParaRPr lang="en-US" dirty="0"/>
          </a:p>
          <a:p>
            <a:r>
              <a:rPr lang="en-US" b="1" u="sng" dirty="0"/>
              <a:t>Design: </a:t>
            </a:r>
            <a:r>
              <a:rPr lang="en-US" dirty="0"/>
              <a:t>Prospective case-control study. </a:t>
            </a:r>
            <a:endParaRPr lang="en-US" dirty="0"/>
          </a:p>
          <a:p>
            <a:r>
              <a:rPr lang="en-US" b="1" u="sng" dirty="0"/>
              <a:t>Participants: </a:t>
            </a:r>
            <a:r>
              <a:rPr lang="en-US" dirty="0"/>
              <a:t>Nine patients with concomitant exotropia, 6 patients with pattern </a:t>
            </a:r>
            <a:r>
              <a:rPr lang="en-US" dirty="0" smtClean="0"/>
              <a:t>exotropia (2 </a:t>
            </a:r>
            <a:r>
              <a:rPr lang="en-US" dirty="0"/>
              <a:t>patients with A-pattern exotropia, 2 with V-pattern exotropia, and 2 with Y-pattern </a:t>
            </a:r>
            <a:r>
              <a:rPr lang="en-US" dirty="0" smtClean="0"/>
              <a:t>exotropia), </a:t>
            </a:r>
            <a:r>
              <a:rPr lang="en-US" dirty="0"/>
              <a:t>and 21 orthotropic normal control participants. </a:t>
            </a:r>
            <a:endParaRPr lang="en-US" dirty="0"/>
          </a:p>
          <a:p>
            <a:endParaRPr lang="en-US" dirty="0"/>
          </a:p>
        </p:txBody>
      </p:sp>
    </p:spTree>
    <p:extLst>
      <p:ext uri="{BB962C8B-B14F-4D97-AF65-F5344CB8AC3E}">
        <p14:creationId xmlns:p14="http://schemas.microsoft.com/office/powerpoint/2010/main" val="1874784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08501"/>
          </a:xfrm>
        </p:spPr>
        <p:txBody>
          <a:bodyPr/>
          <a:lstStyle/>
          <a:p>
            <a:r>
              <a:rPr lang="en-US" dirty="0" smtClean="0"/>
              <a:t>Pulleys</a:t>
            </a:r>
            <a:endParaRPr lang="en-US" dirty="0"/>
          </a:p>
        </p:txBody>
      </p:sp>
      <p:sp>
        <p:nvSpPr>
          <p:cNvPr id="3" name="Content Placeholder 2"/>
          <p:cNvSpPr>
            <a:spLocks noGrp="1"/>
          </p:cNvSpPr>
          <p:nvPr>
            <p:ph sz="quarter" idx="13"/>
          </p:nvPr>
        </p:nvSpPr>
        <p:spPr>
          <a:xfrm>
            <a:off x="913774" y="1427018"/>
            <a:ext cx="10363826" cy="4959927"/>
          </a:xfrm>
        </p:spPr>
        <p:txBody>
          <a:bodyPr>
            <a:normAutofit fontScale="92500" lnSpcReduction="10000"/>
          </a:bodyPr>
          <a:lstStyle/>
          <a:p>
            <a:r>
              <a:rPr lang="en-US" dirty="0"/>
              <a:t>connective tissue sleeves composed of elastin, collagen, and, in some cases, smooth </a:t>
            </a:r>
            <a:r>
              <a:rPr lang="en-US" dirty="0" smtClean="0"/>
              <a:t>muscle At the points </a:t>
            </a:r>
            <a:r>
              <a:rPr lang="en-US" dirty="0"/>
              <a:t>of </a:t>
            </a:r>
            <a:r>
              <a:rPr lang="en-US" dirty="0" smtClean="0"/>
              <a:t>EOM transit </a:t>
            </a:r>
            <a:r>
              <a:rPr lang="en-US" dirty="0"/>
              <a:t>through posterior Tenon’s </a:t>
            </a:r>
            <a:r>
              <a:rPr lang="en-US" dirty="0" smtClean="0"/>
              <a:t>fascia</a:t>
            </a:r>
          </a:p>
          <a:p>
            <a:r>
              <a:rPr lang="en-US" dirty="0" smtClean="0"/>
              <a:t>limit </a:t>
            </a:r>
            <a:r>
              <a:rPr lang="en-US" dirty="0"/>
              <a:t>sideslip over the globe of the </a:t>
            </a:r>
            <a:r>
              <a:rPr lang="en-US" dirty="0" smtClean="0"/>
              <a:t>posterior </a:t>
            </a:r>
            <a:r>
              <a:rPr lang="en-US" dirty="0"/>
              <a:t>EOM paths during </a:t>
            </a:r>
            <a:r>
              <a:rPr lang="en-US" dirty="0" err="1"/>
              <a:t>duction</a:t>
            </a:r>
            <a:r>
              <a:rPr lang="en-US" dirty="0"/>
              <a:t>, and in the process </a:t>
            </a:r>
            <a:r>
              <a:rPr lang="en-US" dirty="0" smtClean="0"/>
              <a:t>influencing </a:t>
            </a:r>
            <a:r>
              <a:rPr lang="en-US" dirty="0"/>
              <a:t>EOM pulling direction. </a:t>
            </a:r>
            <a:endParaRPr lang="en-US" dirty="0" smtClean="0"/>
          </a:p>
          <a:p>
            <a:r>
              <a:rPr lang="en-US" dirty="0" smtClean="0"/>
              <a:t>in </a:t>
            </a:r>
            <a:r>
              <a:rPr lang="en-US" dirty="0"/>
              <a:t>eccentric gazes, the pulleys prevent shift of the straight posterior paths of the </a:t>
            </a:r>
            <a:r>
              <a:rPr lang="en-US" dirty="0" smtClean="0"/>
              <a:t>EOM</a:t>
            </a:r>
          </a:p>
          <a:p>
            <a:r>
              <a:rPr lang="en-US" dirty="0"/>
              <a:t>The anatomic point of sharp inflection between the stable posterior EOM path versus the moving anterior path defines each pulley location functionally. </a:t>
            </a:r>
            <a:endParaRPr lang="en-US" dirty="0" smtClean="0"/>
          </a:p>
          <a:p>
            <a:r>
              <a:rPr lang="en-US" dirty="0"/>
              <a:t>Heterotopic (displaced) pulleys have been proposed to be among the causes of </a:t>
            </a:r>
            <a:r>
              <a:rPr lang="en-US" dirty="0" err="1"/>
              <a:t>incomitant</a:t>
            </a:r>
            <a:r>
              <a:rPr lang="en-US" dirty="0"/>
              <a:t> </a:t>
            </a:r>
            <a:r>
              <a:rPr lang="en-US" dirty="0" smtClean="0"/>
              <a:t>strabismus </a:t>
            </a:r>
          </a:p>
          <a:p>
            <a:r>
              <a:rPr lang="en-US" dirty="0"/>
              <a:t>Pulley heterotopy can misdirect EOM force to produce </a:t>
            </a:r>
            <a:r>
              <a:rPr lang="en-US" dirty="0" err="1" smtClean="0"/>
              <a:t>overelevation</a:t>
            </a:r>
            <a:r>
              <a:rPr lang="en-US" dirty="0" smtClean="0"/>
              <a:t> </a:t>
            </a:r>
            <a:r>
              <a:rPr lang="en-US" dirty="0"/>
              <a:t>or </a:t>
            </a:r>
            <a:r>
              <a:rPr lang="en-US" dirty="0" err="1"/>
              <a:t>underelevation</a:t>
            </a:r>
            <a:r>
              <a:rPr lang="en-US" dirty="0"/>
              <a:t> in adduction that may simulate oblique EOM </a:t>
            </a:r>
            <a:r>
              <a:rPr lang="en-US" dirty="0" err="1"/>
              <a:t>overcontraction</a:t>
            </a:r>
            <a:r>
              <a:rPr lang="en-US" dirty="0"/>
              <a:t> or </a:t>
            </a:r>
            <a:r>
              <a:rPr lang="en-US" dirty="0" err="1"/>
              <a:t>undercontraction</a:t>
            </a:r>
            <a:r>
              <a:rPr lang="en-US" dirty="0"/>
              <a:t>. </a:t>
            </a:r>
            <a:endParaRPr lang="en-US" dirty="0"/>
          </a:p>
          <a:p>
            <a:endParaRPr lang="en-US" dirty="0"/>
          </a:p>
          <a:p>
            <a:endParaRPr lang="en-US" dirty="0"/>
          </a:p>
        </p:txBody>
      </p:sp>
    </p:spTree>
    <p:extLst>
      <p:ext uri="{BB962C8B-B14F-4D97-AF65-F5344CB8AC3E}">
        <p14:creationId xmlns:p14="http://schemas.microsoft.com/office/powerpoint/2010/main" val="621052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766938"/>
          </a:xfrm>
        </p:spPr>
        <p:txBody>
          <a:bodyPr/>
          <a:lstStyle/>
          <a:p>
            <a:r>
              <a:rPr lang="en-US" dirty="0" smtClean="0"/>
              <a:t>Methods</a:t>
            </a:r>
            <a:endParaRPr lang="en-US" dirty="0"/>
          </a:p>
        </p:txBody>
      </p:sp>
      <p:sp>
        <p:nvSpPr>
          <p:cNvPr id="3" name="Content Placeholder 2"/>
          <p:cNvSpPr>
            <a:spLocks noGrp="1"/>
          </p:cNvSpPr>
          <p:nvPr>
            <p:ph sz="quarter" idx="13"/>
          </p:nvPr>
        </p:nvSpPr>
        <p:spPr>
          <a:xfrm>
            <a:off x="913774" y="1385456"/>
            <a:ext cx="10363826" cy="4405743"/>
          </a:xfrm>
        </p:spPr>
        <p:txBody>
          <a:bodyPr>
            <a:normAutofit lnSpcReduction="10000"/>
          </a:bodyPr>
          <a:lstStyle/>
          <a:p>
            <a:r>
              <a:rPr lang="en-US" dirty="0"/>
              <a:t>high-resolution T1- or T2-weighted MRI and surface coils including monocular fixation of a centered </a:t>
            </a:r>
            <a:r>
              <a:rPr lang="en-US" dirty="0" err="1"/>
              <a:t>afocal</a:t>
            </a:r>
            <a:r>
              <a:rPr lang="en-US" dirty="0"/>
              <a:t> target by the eye scanned to eliminate eye position as a potential </a:t>
            </a:r>
            <a:r>
              <a:rPr lang="en-US" dirty="0" smtClean="0"/>
              <a:t>confounder. </a:t>
            </a:r>
            <a:endParaRPr lang="en-US" dirty="0"/>
          </a:p>
          <a:p>
            <a:r>
              <a:rPr lang="en-US" dirty="0" smtClean="0"/>
              <a:t>In </a:t>
            </a:r>
            <a:r>
              <a:rPr lang="en-US" dirty="0"/>
              <a:t>most cases, imaging was performed in central gaze, </a:t>
            </a:r>
            <a:r>
              <a:rPr lang="en-US" dirty="0" err="1"/>
              <a:t>supraduction</a:t>
            </a:r>
            <a:r>
              <a:rPr lang="en-US" dirty="0"/>
              <a:t>, and </a:t>
            </a:r>
            <a:r>
              <a:rPr lang="en-US" dirty="0" err="1"/>
              <a:t>infraduction</a:t>
            </a:r>
            <a:r>
              <a:rPr lang="en-US" dirty="0"/>
              <a:t>, enabling determination of the anteroposterior locations of the horizontal rectus pulleys from the inflections in EOM paths in the eccentric gazes. </a:t>
            </a:r>
            <a:endParaRPr lang="en-US" dirty="0" smtClean="0"/>
          </a:p>
          <a:p>
            <a:r>
              <a:rPr lang="en-US" dirty="0"/>
              <a:t>All cases of </a:t>
            </a:r>
            <a:r>
              <a:rPr lang="en-US" dirty="0">
                <a:solidFill>
                  <a:srgbClr val="FF0000"/>
                </a:solidFill>
              </a:rPr>
              <a:t>exotropia</a:t>
            </a:r>
            <a:r>
              <a:rPr lang="en-US" dirty="0"/>
              <a:t> were </a:t>
            </a:r>
            <a:r>
              <a:rPr lang="en-US" dirty="0">
                <a:solidFill>
                  <a:srgbClr val="FF0000"/>
                </a:solidFill>
              </a:rPr>
              <a:t>constant</a:t>
            </a:r>
            <a:r>
              <a:rPr lang="en-US" dirty="0"/>
              <a:t> rather than intermittent. </a:t>
            </a:r>
            <a:r>
              <a:rPr lang="en-US" dirty="0" err="1"/>
              <a:t>Exotropic</a:t>
            </a:r>
            <a:r>
              <a:rPr lang="en-US" dirty="0"/>
              <a:t> patients had </a:t>
            </a:r>
            <a:r>
              <a:rPr lang="en-US" dirty="0">
                <a:solidFill>
                  <a:srgbClr val="FF0000"/>
                </a:solidFill>
              </a:rPr>
              <a:t>similar visual acuity </a:t>
            </a:r>
            <a:r>
              <a:rPr lang="en-US" dirty="0"/>
              <a:t>bilaterally. By prism and cover testing, </a:t>
            </a:r>
            <a:r>
              <a:rPr lang="en-US" dirty="0" smtClean="0"/>
              <a:t>pa-</a:t>
            </a:r>
            <a:r>
              <a:rPr lang="en-US" dirty="0" err="1" smtClean="0"/>
              <a:t>tients</a:t>
            </a:r>
            <a:r>
              <a:rPr lang="en-US" dirty="0" smtClean="0"/>
              <a:t> </a:t>
            </a:r>
            <a:r>
              <a:rPr lang="en-US" dirty="0"/>
              <a:t>with </a:t>
            </a:r>
            <a:r>
              <a:rPr lang="en-US" dirty="0">
                <a:solidFill>
                  <a:schemeClr val="accent3"/>
                </a:solidFill>
              </a:rPr>
              <a:t>A-pattern</a:t>
            </a:r>
            <a:r>
              <a:rPr lang="en-US" dirty="0"/>
              <a:t> disease exhibited exotropia </a:t>
            </a:r>
            <a:r>
              <a:rPr lang="en-US" dirty="0">
                <a:solidFill>
                  <a:schemeClr val="accent3"/>
                </a:solidFill>
              </a:rPr>
              <a:t>at least 10 prism diopters </a:t>
            </a:r>
            <a:r>
              <a:rPr lang="en-US" dirty="0"/>
              <a:t>more in </a:t>
            </a:r>
            <a:r>
              <a:rPr lang="en-US" dirty="0" err="1"/>
              <a:t>infraversion</a:t>
            </a:r>
            <a:r>
              <a:rPr lang="en-US" dirty="0"/>
              <a:t> than </a:t>
            </a:r>
            <a:r>
              <a:rPr lang="en-US" dirty="0" err="1"/>
              <a:t>supraversion</a:t>
            </a:r>
            <a:r>
              <a:rPr lang="en-US" dirty="0"/>
              <a:t>. Patients with </a:t>
            </a:r>
            <a:r>
              <a:rPr lang="en-US" dirty="0">
                <a:solidFill>
                  <a:srgbClr val="00B0F0"/>
                </a:solidFill>
              </a:rPr>
              <a:t>V- pattern exotropia </a:t>
            </a:r>
            <a:r>
              <a:rPr lang="en-US" dirty="0"/>
              <a:t>had exotropia of </a:t>
            </a:r>
            <a:r>
              <a:rPr lang="en-US" dirty="0">
                <a:solidFill>
                  <a:srgbClr val="00B0F0"/>
                </a:solidFill>
              </a:rPr>
              <a:t>at least 15 prism diopters </a:t>
            </a:r>
            <a:r>
              <a:rPr lang="en-US" dirty="0"/>
              <a:t>more in </a:t>
            </a:r>
            <a:r>
              <a:rPr lang="en-US" dirty="0" err="1"/>
              <a:t>supraversion</a:t>
            </a:r>
            <a:r>
              <a:rPr lang="en-US" dirty="0"/>
              <a:t> than </a:t>
            </a:r>
            <a:r>
              <a:rPr lang="en-US" dirty="0" err="1"/>
              <a:t>infraversion</a:t>
            </a:r>
            <a:r>
              <a:rPr lang="en-US" dirty="0"/>
              <a:t>. </a:t>
            </a:r>
            <a:endParaRPr lang="en-US" dirty="0" smtClean="0"/>
          </a:p>
          <a:p>
            <a:endParaRPr lang="en-US" dirty="0"/>
          </a:p>
          <a:p>
            <a:endParaRPr lang="en-US" dirty="0"/>
          </a:p>
          <a:p>
            <a:endParaRPr lang="en-US" dirty="0"/>
          </a:p>
        </p:txBody>
      </p:sp>
    </p:spTree>
    <p:extLst>
      <p:ext uri="{BB962C8B-B14F-4D97-AF65-F5344CB8AC3E}">
        <p14:creationId xmlns:p14="http://schemas.microsoft.com/office/powerpoint/2010/main" val="4164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7495905" y="-96982"/>
            <a:ext cx="2811876" cy="6954982"/>
          </a:xfrm>
        </p:spPr>
      </p:pic>
      <p:sp>
        <p:nvSpPr>
          <p:cNvPr id="4" name="Text Placeholder 3"/>
          <p:cNvSpPr>
            <a:spLocks noGrp="1"/>
          </p:cNvSpPr>
          <p:nvPr>
            <p:ph type="body" sz="half" idx="2"/>
          </p:nvPr>
        </p:nvSpPr>
        <p:spPr>
          <a:xfrm>
            <a:off x="1024610" y="665016"/>
            <a:ext cx="5694845" cy="5320147"/>
          </a:xfrm>
        </p:spPr>
        <p:txBody>
          <a:bodyPr>
            <a:normAutofit/>
          </a:bodyPr>
          <a:lstStyle/>
          <a:p>
            <a:pPr algn="l"/>
            <a:r>
              <a:rPr lang="en-US" dirty="0"/>
              <a:t>Magnetic resonance imaging scans from representative subject groups: </a:t>
            </a:r>
            <a:endParaRPr lang="en-US" dirty="0" smtClean="0"/>
          </a:p>
          <a:p>
            <a:pPr algn="l"/>
            <a:r>
              <a:rPr lang="en-US" dirty="0" smtClean="0">
                <a:solidFill>
                  <a:srgbClr val="FF0000"/>
                </a:solidFill>
              </a:rPr>
              <a:t>(</a:t>
            </a:r>
            <a:r>
              <a:rPr lang="en-US" dirty="0">
                <a:solidFill>
                  <a:srgbClr val="FF0000"/>
                </a:solidFill>
              </a:rPr>
              <a:t>A) normal</a:t>
            </a:r>
            <a:r>
              <a:rPr lang="en-US" dirty="0"/>
              <a:t> (T2-weighted image); </a:t>
            </a:r>
            <a:endParaRPr lang="en-US" dirty="0" smtClean="0"/>
          </a:p>
          <a:p>
            <a:pPr algn="l"/>
            <a:r>
              <a:rPr lang="en-US" dirty="0" smtClean="0">
                <a:solidFill>
                  <a:schemeClr val="accent3"/>
                </a:solidFill>
              </a:rPr>
              <a:t>(</a:t>
            </a:r>
            <a:r>
              <a:rPr lang="en-US" dirty="0">
                <a:solidFill>
                  <a:schemeClr val="accent3"/>
                </a:solidFill>
              </a:rPr>
              <a:t>B) A-pattern exotropia</a:t>
            </a:r>
            <a:r>
              <a:rPr lang="en-US" dirty="0"/>
              <a:t>, in which lateral rectus (LR) muscles are displaced superiorly, inferior rectus (IR) muscles are displaced laterally, and superior rectus (SR) muscles are displaced medially (T2-weighted image); </a:t>
            </a:r>
            <a:endParaRPr lang="en-US" dirty="0" smtClean="0"/>
          </a:p>
          <a:p>
            <a:pPr algn="l"/>
            <a:r>
              <a:rPr lang="en-US" dirty="0" smtClean="0">
                <a:solidFill>
                  <a:srgbClr val="00B0F0"/>
                </a:solidFill>
              </a:rPr>
              <a:t>(</a:t>
            </a:r>
            <a:r>
              <a:rPr lang="en-US" dirty="0">
                <a:solidFill>
                  <a:srgbClr val="00B0F0"/>
                </a:solidFill>
              </a:rPr>
              <a:t>C) V-pattern exotropia,</a:t>
            </a:r>
            <a:r>
              <a:rPr lang="en-US" dirty="0"/>
              <a:t> in which array of all rectus muscles is </a:t>
            </a:r>
            <a:r>
              <a:rPr lang="en-US" dirty="0" err="1"/>
              <a:t>excyclorotated</a:t>
            </a:r>
            <a:r>
              <a:rPr lang="en-US" dirty="0"/>
              <a:t> bilaterally (T1-weighted image); </a:t>
            </a:r>
            <a:endParaRPr lang="en-US" dirty="0" smtClean="0"/>
          </a:p>
          <a:p>
            <a:pPr algn="l"/>
            <a:r>
              <a:rPr lang="en-US" dirty="0" smtClean="0">
                <a:solidFill>
                  <a:srgbClr val="7030A0"/>
                </a:solidFill>
              </a:rPr>
              <a:t>(</a:t>
            </a:r>
            <a:r>
              <a:rPr lang="en-US" dirty="0">
                <a:solidFill>
                  <a:srgbClr val="7030A0"/>
                </a:solidFill>
              </a:rPr>
              <a:t>D) Y-pattern exotropia</a:t>
            </a:r>
            <a:r>
              <a:rPr lang="en-US" dirty="0"/>
              <a:t>, in which LR muscles in both eyes are displaced inferiorly and the IR muscle in the left eye is displaced nasally (T1-weighted image); and </a:t>
            </a:r>
            <a:endParaRPr lang="en-US" dirty="0" smtClean="0"/>
          </a:p>
          <a:p>
            <a:pPr algn="l"/>
            <a:r>
              <a:rPr lang="en-US" dirty="0" smtClean="0">
                <a:solidFill>
                  <a:schemeClr val="accent5"/>
                </a:solidFill>
              </a:rPr>
              <a:t>(</a:t>
            </a:r>
            <a:r>
              <a:rPr lang="en-US" dirty="0">
                <a:solidFill>
                  <a:schemeClr val="accent5"/>
                </a:solidFill>
              </a:rPr>
              <a:t>E) concomitant exotropia </a:t>
            </a:r>
            <a:r>
              <a:rPr lang="en-US" dirty="0"/>
              <a:t>(T2-weighted </a:t>
            </a:r>
            <a:r>
              <a:rPr lang="en-US" dirty="0" smtClean="0"/>
              <a:t>image</a:t>
            </a:r>
            <a:r>
              <a:rPr lang="en-US" dirty="0"/>
              <a:t>). Arrows indicate directions of significant muscle displacements. </a:t>
            </a:r>
            <a:endParaRPr lang="en-US" dirty="0"/>
          </a:p>
          <a:p>
            <a:pPr algn="l"/>
            <a:endParaRPr lang="en-US" dirty="0"/>
          </a:p>
          <a:p>
            <a:endParaRPr lang="en-US" dirty="0"/>
          </a:p>
        </p:txBody>
      </p:sp>
    </p:spTree>
    <p:extLst>
      <p:ext uri="{BB962C8B-B14F-4D97-AF65-F5344CB8AC3E}">
        <p14:creationId xmlns:p14="http://schemas.microsoft.com/office/powerpoint/2010/main" val="2034266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11519"/>
          </a:xfrm>
        </p:spPr>
        <p:txBody>
          <a:bodyPr/>
          <a:lstStyle/>
          <a:p>
            <a:r>
              <a:rPr lang="en-US" smtClean="0"/>
              <a:t>Results</a:t>
            </a:r>
            <a:endParaRPr lang="en-US"/>
          </a:p>
        </p:txBody>
      </p:sp>
      <p:sp>
        <p:nvSpPr>
          <p:cNvPr id="3" name="Content Placeholder 2"/>
          <p:cNvSpPr>
            <a:spLocks noGrp="1"/>
          </p:cNvSpPr>
          <p:nvPr>
            <p:ph sz="quarter" idx="13"/>
          </p:nvPr>
        </p:nvSpPr>
        <p:spPr>
          <a:xfrm>
            <a:off x="913774" y="1330036"/>
            <a:ext cx="10363826" cy="4461163"/>
          </a:xfrm>
        </p:spPr>
        <p:txBody>
          <a:bodyPr>
            <a:normAutofit/>
          </a:bodyPr>
          <a:lstStyle/>
          <a:p>
            <a:r>
              <a:rPr lang="en-US" dirty="0" smtClean="0"/>
              <a:t>Control and concomitant exotropia - rectus </a:t>
            </a:r>
            <a:r>
              <a:rPr lang="en-US" dirty="0"/>
              <a:t>cross sections are bilaterally symmetrical, with similar </a:t>
            </a:r>
            <a:r>
              <a:rPr lang="en-US" dirty="0" smtClean="0"/>
              <a:t>positions </a:t>
            </a:r>
            <a:r>
              <a:rPr lang="en-US" dirty="0"/>
              <a:t>of all </a:t>
            </a:r>
            <a:r>
              <a:rPr lang="en-US" dirty="0" smtClean="0"/>
              <a:t>EOMs </a:t>
            </a:r>
          </a:p>
          <a:p>
            <a:endParaRPr lang="en-US" dirty="0"/>
          </a:p>
          <a:p>
            <a:r>
              <a:rPr lang="en-US" dirty="0" smtClean="0"/>
              <a:t>all </a:t>
            </a:r>
            <a:r>
              <a:rPr lang="en-US" dirty="0"/>
              <a:t>6 patients who had exotropia exhibiting V-, Y-, or A-pattern </a:t>
            </a:r>
            <a:r>
              <a:rPr lang="en-US" dirty="0" err="1"/>
              <a:t>incomitance</a:t>
            </a:r>
            <a:r>
              <a:rPr lang="en-US" dirty="0"/>
              <a:t> had at least 1 heterotopic rectus pulley significantly outside the 95% confidence interval of </a:t>
            </a:r>
            <a:r>
              <a:rPr lang="en-US" dirty="0" smtClean="0"/>
              <a:t>normal.</a:t>
            </a:r>
          </a:p>
          <a:p>
            <a:endParaRPr lang="en-US" dirty="0"/>
          </a:p>
          <a:p>
            <a:endParaRPr lang="en-US" dirty="0"/>
          </a:p>
        </p:txBody>
      </p:sp>
    </p:spTree>
    <p:extLst>
      <p:ext uri="{BB962C8B-B14F-4D97-AF65-F5344CB8AC3E}">
        <p14:creationId xmlns:p14="http://schemas.microsoft.com/office/powerpoint/2010/main" val="460344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628392"/>
          </a:xfrm>
        </p:spPr>
        <p:txBody>
          <a:bodyPr/>
          <a:lstStyle/>
          <a:p>
            <a:r>
              <a:rPr lang="en-US" smtClean="0"/>
              <a:t>results</a:t>
            </a:r>
            <a:endParaRPr lang="en-US"/>
          </a:p>
        </p:txBody>
      </p:sp>
      <p:sp>
        <p:nvSpPr>
          <p:cNvPr id="4" name="Text Placeholder 3"/>
          <p:cNvSpPr>
            <a:spLocks noGrp="1"/>
          </p:cNvSpPr>
          <p:nvPr>
            <p:ph type="body" idx="1"/>
          </p:nvPr>
        </p:nvSpPr>
        <p:spPr>
          <a:xfrm>
            <a:off x="1030363" y="1455496"/>
            <a:ext cx="4873474" cy="986685"/>
          </a:xfrm>
        </p:spPr>
        <p:txBody>
          <a:bodyPr/>
          <a:lstStyle/>
          <a:p>
            <a:endParaRPr lang="en-US" sz="1400" dirty="0"/>
          </a:p>
          <a:p>
            <a:r>
              <a:rPr lang="en-US" sz="1600" dirty="0"/>
              <a:t>Horizontal Rectus Extraocular Muscle Volumes – greater difference between LR and MR muscles in patients with concomitant exotropia</a:t>
            </a:r>
          </a:p>
        </p:txBody>
      </p:sp>
      <p:pic>
        <p:nvPicPr>
          <p:cNvPr id="5" name="Content Placeholder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553663" y="2620181"/>
            <a:ext cx="3310312" cy="3246653"/>
          </a:xfrm>
        </p:spPr>
      </p:pic>
      <p:sp>
        <p:nvSpPr>
          <p:cNvPr id="6" name="Text Placeholder 5"/>
          <p:cNvSpPr>
            <a:spLocks noGrp="1"/>
          </p:cNvSpPr>
          <p:nvPr>
            <p:ph type="body" sz="quarter" idx="3"/>
          </p:nvPr>
        </p:nvSpPr>
        <p:spPr>
          <a:xfrm>
            <a:off x="6396422" y="1762187"/>
            <a:ext cx="4881804" cy="679994"/>
          </a:xfrm>
        </p:spPr>
        <p:txBody>
          <a:bodyPr/>
          <a:lstStyle/>
          <a:p>
            <a:r>
              <a:rPr lang="en-US" sz="1600" dirty="0" smtClean="0"/>
              <a:t>LR/MR ratio of PPV significantly larger in </a:t>
            </a:r>
            <a:r>
              <a:rPr lang="en-US" sz="1600" dirty="0" err="1" smtClean="0"/>
              <a:t>concommitant</a:t>
            </a:r>
            <a:r>
              <a:rPr lang="en-US" sz="1600" dirty="0" smtClean="0"/>
              <a:t> XT  than pattern strabismus and controls</a:t>
            </a:r>
            <a:endParaRPr lang="en-US" sz="1600" dirty="0"/>
          </a:p>
        </p:txBody>
      </p:sp>
      <p:pic>
        <p:nvPicPr>
          <p:cNvPr id="8" name="Content Placeholder 7"/>
          <p:cNvPicPr>
            <a:picLocks noGrp="1" noChangeAspect="1"/>
          </p:cNvPicPr>
          <p:nvPr>
            <p:ph sz="quarter" idx="14"/>
          </p:nvPr>
        </p:nvPicPr>
        <p:blipFill>
          <a:blip r:embed="rId3">
            <a:extLst>
              <a:ext uri="{28A0092B-C50C-407E-A947-70E740481C1C}">
                <a14:useLocalDpi xmlns:a14="http://schemas.microsoft.com/office/drawing/2010/main" val="0"/>
              </a:ext>
            </a:extLst>
          </a:blip>
          <a:stretch>
            <a:fillRect/>
          </a:stretch>
        </p:blipFill>
        <p:spPr>
          <a:xfrm>
            <a:off x="7415423" y="2620181"/>
            <a:ext cx="3030904" cy="3171019"/>
          </a:xfrm>
        </p:spPr>
      </p:pic>
    </p:spTree>
    <p:extLst>
      <p:ext uri="{BB962C8B-B14F-4D97-AF65-F5344CB8AC3E}">
        <p14:creationId xmlns:p14="http://schemas.microsoft.com/office/powerpoint/2010/main" val="1763548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11519"/>
          </a:xfrm>
        </p:spPr>
        <p:txBody>
          <a:bodyPr/>
          <a:lstStyle/>
          <a:p>
            <a:r>
              <a:rPr lang="en-US" dirty="0" smtClean="0"/>
              <a:t>Results</a:t>
            </a:r>
            <a:endParaRPr lang="en-US" dirty="0"/>
          </a:p>
        </p:txBody>
      </p:sp>
      <p:sp>
        <p:nvSpPr>
          <p:cNvPr id="3" name="Content Placeholder 2"/>
          <p:cNvSpPr>
            <a:spLocks noGrp="1"/>
          </p:cNvSpPr>
          <p:nvPr>
            <p:ph sz="quarter" idx="13"/>
          </p:nvPr>
        </p:nvSpPr>
        <p:spPr>
          <a:xfrm>
            <a:off x="913774" y="1330036"/>
            <a:ext cx="10363826" cy="4461163"/>
          </a:xfrm>
        </p:spPr>
        <p:txBody>
          <a:bodyPr>
            <a:normAutofit/>
          </a:bodyPr>
          <a:lstStyle/>
          <a:p>
            <a:endParaRPr lang="en-US" dirty="0"/>
          </a:p>
          <a:p>
            <a:r>
              <a:rPr lang="en-US" dirty="0"/>
              <a:t>PPV of the SO was approximately 9% smaller in V- and Y-pattern exotropia than in A-pattern </a:t>
            </a:r>
            <a:r>
              <a:rPr lang="en-US" dirty="0" smtClean="0"/>
              <a:t>exotropia – significance uncertain</a:t>
            </a:r>
            <a:endParaRPr lang="en-US" dirty="0"/>
          </a:p>
          <a:p>
            <a:r>
              <a:rPr lang="en-US" dirty="0" smtClean="0"/>
              <a:t>Anteroposterior </a:t>
            </a:r>
            <a:r>
              <a:rPr lang="en-US" dirty="0"/>
              <a:t>pulley location – posterior rectus paths change in pattern exotropia </a:t>
            </a:r>
            <a:r>
              <a:rPr lang="en-US" sz="1400" dirty="0"/>
              <a:t>(anteroposterior location of the LR pulley for the case of V-pattern exotropia in Figure 5 thus may be seen to be normal, inflections of the LR muscle path during vertical gaze shift were 1 to 3 mm inferior to the vertical extent of the normal pulley location</a:t>
            </a:r>
            <a:r>
              <a:rPr lang="en-US" sz="1400" dirty="0" smtClean="0"/>
              <a:t>) </a:t>
            </a:r>
          </a:p>
          <a:p>
            <a:pPr lvl="1"/>
            <a:r>
              <a:rPr lang="en-US" sz="2000" b="1" dirty="0" smtClean="0"/>
              <a:t>BUT in discussion</a:t>
            </a:r>
            <a:r>
              <a:rPr lang="en-US" sz="2000" dirty="0" smtClean="0"/>
              <a:t>: Anteroposterior </a:t>
            </a:r>
            <a:r>
              <a:rPr lang="en-US" sz="2000" dirty="0"/>
              <a:t>locations of the LR and MR pulleys were normal in the cases of A- and V-pattern exotropia that were examined </a:t>
            </a:r>
            <a:endParaRPr lang="en-US" sz="2000" dirty="0"/>
          </a:p>
          <a:p>
            <a:pPr lvl="1"/>
            <a:endParaRPr lang="en-US" sz="1200" dirty="0"/>
          </a:p>
          <a:p>
            <a:endParaRPr lang="en-US" dirty="0"/>
          </a:p>
          <a:p>
            <a:endParaRPr lang="en-US" dirty="0"/>
          </a:p>
          <a:p>
            <a:endParaRPr lang="en-US" dirty="0"/>
          </a:p>
        </p:txBody>
      </p:sp>
    </p:spTree>
    <p:extLst>
      <p:ext uri="{BB962C8B-B14F-4D97-AF65-F5344CB8AC3E}">
        <p14:creationId xmlns:p14="http://schemas.microsoft.com/office/powerpoint/2010/main" val="1842887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669956"/>
          </a:xfrm>
        </p:spPr>
        <p:txBody>
          <a:bodyPr/>
          <a:lstStyle/>
          <a:p>
            <a:r>
              <a:rPr lang="en-US" dirty="0" smtClean="0"/>
              <a:t>conclusions</a:t>
            </a:r>
            <a:endParaRPr lang="en-US" dirty="0"/>
          </a:p>
        </p:txBody>
      </p:sp>
      <p:sp>
        <p:nvSpPr>
          <p:cNvPr id="3" name="Content Placeholder 2"/>
          <p:cNvSpPr>
            <a:spLocks noGrp="1"/>
          </p:cNvSpPr>
          <p:nvPr>
            <p:ph sz="quarter" idx="13"/>
          </p:nvPr>
        </p:nvSpPr>
        <p:spPr>
          <a:xfrm>
            <a:off x="913774" y="1288474"/>
            <a:ext cx="10363826" cy="4502725"/>
          </a:xfrm>
        </p:spPr>
        <p:txBody>
          <a:bodyPr>
            <a:normAutofit/>
          </a:bodyPr>
          <a:lstStyle/>
          <a:p>
            <a:r>
              <a:rPr lang="en-US" dirty="0"/>
              <a:t>Abnormalities of EOMs and pulleys contribute differently in pattern versus concomitant </a:t>
            </a:r>
            <a:r>
              <a:rPr lang="en-US" dirty="0" smtClean="0"/>
              <a:t>exotropia</a:t>
            </a:r>
            <a:r>
              <a:rPr lang="en-US" dirty="0"/>
              <a:t>. Abnormal rectus pulley locations derange EOM pulling directions that contribute to </a:t>
            </a:r>
            <a:r>
              <a:rPr lang="en-US" dirty="0">
                <a:solidFill>
                  <a:srgbClr val="FF0000"/>
                </a:solidFill>
              </a:rPr>
              <a:t>pattern exotropia</a:t>
            </a:r>
            <a:r>
              <a:rPr lang="en-US" dirty="0"/>
              <a:t>, but in </a:t>
            </a:r>
            <a:r>
              <a:rPr lang="en-US" dirty="0">
                <a:solidFill>
                  <a:srgbClr val="FF0000"/>
                </a:solidFill>
              </a:rPr>
              <a:t>concomitant exotropia</a:t>
            </a:r>
            <a:r>
              <a:rPr lang="en-US" dirty="0"/>
              <a:t>, pulley locations are normal, and relatively small medial rectus size reduces relative adducting force</a:t>
            </a:r>
            <a:r>
              <a:rPr lang="en-US"/>
              <a:t>. </a:t>
            </a:r>
            <a:endParaRPr lang="en-US" smtClean="0"/>
          </a:p>
          <a:p>
            <a:endParaRPr lang="en-US" dirty="0" smtClean="0"/>
          </a:p>
          <a:p>
            <a:r>
              <a:rPr lang="en-US" dirty="0"/>
              <a:t>Arrangement of pulleys similar in a healthy control and concomitant </a:t>
            </a:r>
            <a:r>
              <a:rPr lang="en-US" dirty="0" smtClean="0"/>
              <a:t>exotropia</a:t>
            </a:r>
            <a:endParaRPr lang="en-US" dirty="0"/>
          </a:p>
        </p:txBody>
      </p:sp>
    </p:spTree>
    <p:extLst>
      <p:ext uri="{BB962C8B-B14F-4D97-AF65-F5344CB8AC3E}">
        <p14:creationId xmlns:p14="http://schemas.microsoft.com/office/powerpoint/2010/main" val="447482640"/>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Droplet</Template>
  <TotalTime>2725</TotalTime>
  <Words>797</Words>
  <Application>Microsoft Macintosh PowerPoint</Application>
  <PresentationFormat>Widescreen</PresentationFormat>
  <Paragraphs>45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Tw Cen MT</vt:lpstr>
      <vt:lpstr>Arial</vt:lpstr>
      <vt:lpstr>Droplet</vt:lpstr>
      <vt:lpstr>   Rectus Extraocular Muscle Size and Pulley Location in Concomitant and Pattern Exotropia  </vt:lpstr>
      <vt:lpstr>PowerPoint Presentation</vt:lpstr>
      <vt:lpstr>Pulleys</vt:lpstr>
      <vt:lpstr>Methods</vt:lpstr>
      <vt:lpstr>PowerPoint Presentation</vt:lpstr>
      <vt:lpstr>Results</vt:lpstr>
      <vt:lpstr>results</vt:lpstr>
      <vt:lpstr>Results</vt:lpstr>
      <vt:lpstr>conclusions</vt:lpstr>
      <vt:lpstr>conclusions</vt:lpstr>
    </vt:vector>
  </TitlesOfParts>
  <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Rectus Extraocular Muscle Size and Pulley Location in Concomitant and Pattern Exotropia  </dc:title>
  <dc:creator>Microsoft Office User</dc:creator>
  <cp:lastModifiedBy>Microsoft Office User</cp:lastModifiedBy>
  <cp:revision>32</cp:revision>
  <dcterms:created xsi:type="dcterms:W3CDTF">2017-05-14T09:40:04Z</dcterms:created>
  <dcterms:modified xsi:type="dcterms:W3CDTF">2017-05-16T07:06:00Z</dcterms:modified>
</cp:coreProperties>
</file>